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41" r:id="rId5"/>
    <p:sldId id="342" r:id="rId6"/>
    <p:sldId id="343" r:id="rId7"/>
    <p:sldId id="393" r:id="rId8"/>
    <p:sldId id="404" r:id="rId9"/>
    <p:sldId id="15249" r:id="rId10"/>
    <p:sldId id="15261" r:id="rId11"/>
    <p:sldId id="15182" r:id="rId12"/>
    <p:sldId id="15250" r:id="rId13"/>
    <p:sldId id="15231" r:id="rId14"/>
    <p:sldId id="15262" r:id="rId15"/>
    <p:sldId id="15266" r:id="rId16"/>
    <p:sldId id="15268" r:id="rId17"/>
    <p:sldId id="15269" r:id="rId18"/>
    <p:sldId id="15270" r:id="rId19"/>
    <p:sldId id="15271" r:id="rId20"/>
    <p:sldId id="15272" r:id="rId21"/>
    <p:sldId id="15273" r:id="rId22"/>
    <p:sldId id="15251" r:id="rId23"/>
    <p:sldId id="15253" r:id="rId24"/>
    <p:sldId id="15254" r:id="rId25"/>
    <p:sldId id="15255" r:id="rId26"/>
    <p:sldId id="491" r:id="rId27"/>
    <p:sldId id="3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26075-1A71-4BD7-9CBB-A36DBED638AF}" v="14" dt="2026-02-06T09:07:46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811" y="43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36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9B25B1-2EE7-EEDF-E6E5-3BEF59CF8B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1381C-C634-F9B5-325C-F9920F70AF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ECE88-AD4D-4975-95B9-009CC7FA6E66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88352-B2A0-044E-3705-1D14D73A0B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641BE-FE28-042F-2C94-71763BDE80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7AFE3-29AA-44C7-B7DE-DF9119AF7F5D}" type="slidenum">
              <a:rPr lang="en-US" sz="900" smtClean="0"/>
              <a:t>‹#›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1239067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B4DDD-F032-4A34-A4AF-4B90092A55DE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D620DD3F-384D-4476-9D5B-9B2CD68488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288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▶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576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▷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8640" indent="-182880" algn="l" defTabSz="914400" rtl="0" eaLnBrk="1" latinLnBrk="0" hangingPunct="1">
      <a:buClr>
        <a:schemeClr val="accent1"/>
      </a:buClr>
      <a:buSzPct val="75000"/>
      <a:buFont typeface="Segoe UI Symbol" panose="020B0502040204020203" pitchFamily="34" charset="0"/>
      <a:buChar char="⨠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31520" indent="-182880" algn="l" defTabSz="914400" rtl="0" eaLnBrk="1" latinLnBrk="0" hangingPunct="1">
      <a:buClr>
        <a:schemeClr val="accent1"/>
      </a:buClr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14400" indent="-182880" algn="l" defTabSz="914400" rtl="0" eaLnBrk="1" latinLnBrk="0" hangingPunct="1">
      <a:buClr>
        <a:schemeClr val="accent1"/>
      </a:buClr>
      <a:buFont typeface="Segoe UI Symbol" panose="020B0502040204020203" pitchFamily="34" charset="0"/>
      <a:buChar char="▸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8F6B870D-0696-E464-5A7E-C317F49D9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990768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B6BF-6C3D-8FD2-D380-2B31B7D3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B0156-0545-E6B8-7153-973CC3F7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3D2A7-A564-9EFE-91EB-78652BF07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3C74F-3E0D-1D97-B59B-1E193ED87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48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98CD-F97D-0235-CBA3-942E3FB6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950B1-ECDA-D5E3-163E-9396DD420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A43AC115-6F2C-743D-9F4E-A2E2B973C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B41CF283-397D-CE8B-F959-B981D48C7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58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FDB3C-7A59-63B9-1781-3D57893AB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71840-C704-AD01-6420-2665E80D6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1E3A7-C1CA-F1BE-E630-07DB70763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65379-60C0-7CFE-0344-9FC70C053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16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B8DA2-3303-0318-9898-8040BD0F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0D4B9C-85B2-CCC5-6FA3-61CAFD96E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8A1CE-67C7-2A52-817F-62262A4FA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894C1-308B-F484-E1A5-8CCE898A0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6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E7F7-B82E-FD27-7A91-CF5B621F4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E8DF1-BC22-62EE-1FD2-B0506DBE9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468E3-11A5-E5D2-C04D-9425C9A53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A2399-D76B-F96B-0E23-9A1D4352C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47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3D0C4-CA7B-9930-F8DF-11A067A89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EE009-9A3D-6FB9-EB79-80FF4766E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B43423-F223-837C-28DC-7AA4BC443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9C624-E577-9234-F346-C7540A65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66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A8B80-DA71-951E-025E-415E678F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F1BA0-6F05-6E45-5474-3F542DA57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9F0C4F-BFF4-BD04-D125-D15BF5EB3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BE494-6987-3A38-1B2C-6DAE58663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61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81982-810E-DCC5-6162-63B6DCBF8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297C-94C2-0F91-C990-85E433391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CE6DB-807B-0531-47EF-5FF3BD758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DAA6-5EF5-9838-E5F5-6ABEDEF24F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90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93F54-B486-2BDA-EDAF-349AE5AA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C2384-39C9-E92A-C3DD-247F5E3DE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BE34D-3940-9717-F454-CADECA7A3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4B485-8EB0-F39A-1909-5F717538E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55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4B3D9-AD6D-807C-9F19-EF5D105B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41E88-3D38-90B0-182B-7D96CA9D6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8BE4E-2D78-A294-03D4-B91A6A215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E098-35D9-725C-7652-3DEE60131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9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58E63DC6-640C-09B1-4C55-E4DF97A4F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706177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E2452-CC8F-9316-D8FF-4D116D0B2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5BA72-5352-CC46-B650-5A0695830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CD993A-8C2F-D59F-322C-B07EF71CF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51C0BE96-F969-19A3-401F-835835495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3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2AE8-65C6-2C6C-9587-31043A97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D95D07-82A0-AFAB-D94A-68DF3F93C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363BA-E9CE-CDF2-0D10-BCD32E976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A89B8-271B-FA49-A296-AB5420518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60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5A01-1DA2-8E0C-C67D-DB158905B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A18180-73FF-E1F1-E2E2-716D07ECB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66E7D-0441-3713-D656-BD8432AF7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2054B-7BBC-4855-D56A-C1C45D620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36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99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7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3BC45512-72D0-074D-E22C-98D7C905C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080623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5556632-BF0A-A218-3C59-94CF9D265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9FE9F81-CB93-CD07-A51B-ACE91C282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1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796278FB-CAAE-C676-1408-76C1774C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" name="Notes Placeholder 12">
            <a:extLst>
              <a:ext uri="{FF2B5EF4-FFF2-40B4-BE49-F238E27FC236}">
                <a16:creationId xmlns:a16="http://schemas.microsoft.com/office/drawing/2014/main" id="{B7D58B0F-7BE3-3A12-B64E-53AF935CD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4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69811AB6-35F3-2293-83FD-9521FFAE1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85B1CE78-DF4C-9D33-6920-186869EFF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9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6A96F-67E4-3863-5542-D5B431522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DC79C-F6D7-9390-1FE2-CFBBF21F3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230A378-824B-1D82-7A6A-451F73EEF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96E1F714-0B22-70D6-54CC-59872B388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327E-BB04-98DA-3A6B-F1571F21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99DE2-241C-C9CF-78C5-9DC8350F2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85EEF-B24C-5135-4F97-E27BAA5DA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F488A-6EDC-5D32-E6B4-EB9A5AC61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D8E1D-8630-4EA2-97BC-C532E16F4B5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3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5.pn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1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1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6.sv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hyperlink" Target="https://twitter.com/AmkorTechnology" TargetMode="External"/><Relationship Id="rId3" Type="http://schemas.openxmlformats.org/officeDocument/2006/relationships/hyperlink" Target="https://amkor.com/" TargetMode="External"/><Relationship Id="rId21" Type="http://schemas.openxmlformats.org/officeDocument/2006/relationships/hyperlink" Target="https://amkor.com/amkor-wechat/" TargetMode="External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hyperlink" Target="https://www.facebook.com/AmkorTechnology/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www.linkedin.com/company/7135/" TargetMode="External"/><Relationship Id="rId20" Type="http://schemas.openxmlformats.org/officeDocument/2006/relationships/hyperlink" Target="https://www.instagram.com/amkortechnology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1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6.svg"/><Relationship Id="rId10" Type="http://schemas.openxmlformats.org/officeDocument/2006/relationships/image" Target="../media/image25.png"/><Relationship Id="rId19" Type="http://schemas.openxmlformats.org/officeDocument/2006/relationships/hyperlink" Target="https://www.youtube.com/user/AmkorTechnolog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40946A1-5433-3962-6305-8CD647A80AD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A2406E-CDFF-1F80-F622-2B8186B157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6D87FA-CB56-E626-BAED-1E2E64EF18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agline">
            <a:extLst>
              <a:ext uri="{FF2B5EF4-FFF2-40B4-BE49-F238E27FC236}">
                <a16:creationId xmlns:a16="http://schemas.microsoft.com/office/drawing/2014/main" id="{5CA752F2-3C25-457C-F18D-D8F8FDBC62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070721" y="4132174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04FAB-D55C-DB32-9FFB-E4868CF3D0F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7630201" y="3795032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Logo">
            <a:extLst>
              <a:ext uri="{FF2B5EF4-FFF2-40B4-BE49-F238E27FC236}">
                <a16:creationId xmlns:a16="http://schemas.microsoft.com/office/drawing/2014/main" id="{1E61868B-1B68-FA4C-E80F-691352C8D8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2266" y="1805221"/>
            <a:ext cx="4464751" cy="16618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3449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Larg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6885432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6885432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8248" y="0"/>
            <a:ext cx="4873752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37833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arge Photo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868" y="228600"/>
            <a:ext cx="6885432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9868" y="1234440"/>
            <a:ext cx="6885432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873752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05666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128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DD9FDD-56DC-6BC1-B505-653CD5F0238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988FC5-2036-BFB0-A8A4-EFCD216688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8B993C-3ABC-E276-2F1C-65D3DB29AD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40CDD-4EC8-945C-9010-6A7AC6FC24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B94C560-59C8-5CC0-E298-CB54F367A25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77CBB06-F4E9-A9E4-8AC3-2F45E7B644A6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95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1E678BD-1DD1-8EEC-D941-01ED1B96083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7AF30F-BACE-F16D-40D1-025010FB0E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B6ECE6-8834-C3EE-8EC2-9C81D8D769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850CB8C-C384-CF82-747B-4D2D26975E39}"/>
              </a:ext>
            </a:extLst>
          </p:cNvPr>
          <p:cNvSpPr>
            <a:spLocks/>
          </p:cNvSpPr>
          <p:nvPr userDrawn="1"/>
        </p:nvSpPr>
        <p:spPr>
          <a:xfrm>
            <a:off x="0" y="5138928"/>
            <a:ext cx="2496312" cy="171907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9000">
                <a:schemeClr val="accent1">
                  <a:alpha val="0"/>
                </a:schemeClr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FB8280-DB66-F95E-5160-CA1FF92710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29D0B41-4C01-C27F-09A7-8E4E1207CE7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24AD589A-3E17-0343-109C-B7E4393D64E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AD33CA-98B7-C71F-875A-50CD4F5BA93C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FB3054-B928-9B1E-226E-5B85ED989D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3F478C-2886-9DEA-5642-491BC6A8946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A9D06E-B754-3A25-38E7-E5452ED28F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70692CA-C663-A1B4-C2B1-5295D97365D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FBBC1508-6C36-5E28-56AE-8B3A15A23A37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10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D3C8DB6-F439-D54F-3156-FC2A0CD2970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D3FF9-755E-536F-CB77-8493075466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ED86BE-42D6-0AAE-033C-8322F37D7DF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1DAD315-697D-B604-8E76-7FFCCC974D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C8D3A300-8483-33D7-8477-908B578F7690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8566102-78E8-70E2-967A-8C0B5A38B5D5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55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9491AC-8D55-28BC-A688-3B4725D9C93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770031-208A-C391-A36A-9E9CBA3034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3EF637-FBDA-97EF-FB67-0176052FE3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4A60EFA3-0C43-4438-91DC-F5AEF1CFF6A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626F931E-12AE-075A-E6C7-0C7ED329FE68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431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3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7B1F48-1CBE-CFC9-87DF-9D82ED147C6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2EB7F6-126B-B807-2079-59544D9D03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E74C26-F1D3-8E94-8481-6C3CA0F00F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BFE1B1C0-0C5E-1698-0143-CDC2438341B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B214265D-0D3B-797D-F441-C64ADDFC3B7A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30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4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4DB3EF8-8AF2-2A42-4014-0910121004DD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EDA5F0-7804-F3DF-3F41-ACC96F1AA6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E4417A-3B53-D030-F0F9-379B95C864F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7BC718FD-455C-0E72-4C03-7DCFD2C53F33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2BCA01EA-94BC-886E-9E5F-B69A7D5A2E2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5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A12DA96-BE91-E14B-318A-DC1C8F6277C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C40B7D-6420-670F-F6CC-D1D6AACC08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D89362-A9B9-698D-E2DF-D8A5149BBF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Logo">
            <a:extLst>
              <a:ext uri="{FF2B5EF4-FFF2-40B4-BE49-F238E27FC236}">
                <a16:creationId xmlns:a16="http://schemas.microsoft.com/office/drawing/2014/main" id="{32AE74CA-16D4-336C-5820-6FC4862A14A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6355" y="238027"/>
            <a:ext cx="1928945" cy="71799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215482-FB81-8B75-2274-F94D2C967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0096" y="1234440"/>
            <a:ext cx="6592824" cy="2542032"/>
          </a:xfrm>
        </p:spPr>
        <p:txBody>
          <a:bodyPr anchor="b">
            <a:normAutofit/>
          </a:bodyPr>
          <a:lstStyle>
            <a:lvl1pPr algn="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5A007-7785-28B1-B84A-EA57B3AC3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62049C0-3704-7093-275F-679F75D65FE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6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4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14BB3F7-15AE-CAA1-AFB5-D5DA77FD9009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2299F4-5631-1B67-4004-92A35441F4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A34585-CF9F-3D9C-72F5-A599297FB1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89B5B09-72EE-7973-A1A2-154C5F5CDD68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889F51D6-19D7-ECA5-E288-9DBBC8344F0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20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5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4F9C375-31C3-9A25-589E-901A9C5AD40A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1E4282-556E-F112-8558-C9B8ADDE18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1EC2E6-F6D4-369C-8221-06E9535FAA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42556604-0F81-79FA-2111-0D85A02E519A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74B888A7-0F97-9BC5-1012-A6E9C71FA039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20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5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683A52-7BE6-34E2-EEBE-F18140F681C3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D4B294-54F1-8872-A5B3-27303A8AD7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BD6D89-BC5F-7C04-7B6B-27EF13A2A6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1B50A4A-E780-801C-DE7A-52097B1353F9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BB636423-0B5D-FB27-9802-EA66E21A3CA8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226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6EAD613-D62A-664A-DEED-48FAEFF40B9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C9B079-6EC9-229E-9829-7F60C7437C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EC3934-E773-D94B-4A85-50AA543828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4F4D035-821F-6242-2CDA-E092FB5523A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B622BBDE-903B-36D6-D147-E26F2C15D240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8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6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E6DB05-D681-573B-BAE7-202FEC0B4C0E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13F715-FD94-9420-AC34-A122584976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B333AE-1DCD-7B5B-AACD-248CA6F520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04074570-9AAE-7891-321D-576810124830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73387913-6426-1B17-EAD9-8523E0A80BCF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10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7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85D395-10DF-919A-D782-76B57FF1421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C1E196-5B74-804C-AB4C-108ACDCD5F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665980-5B00-CDB7-218C-2D46A0BBE3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7EC1F3-564C-4CA0-9AC2-2A62F1766F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8DF2E4E-846E-12E7-A0C7-6F114D2902F6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79B1CFB0-9C3D-57DB-89B3-8C9795B8391F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8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7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63FC698-BE81-B083-4767-2C0D143E6BF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D443B8-81BC-064A-0996-C9EFFEDC41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82E216-6315-4E40-814F-D68B984B51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2A9F-AD17-8B85-74DC-79C498C69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04A9B76F-D223-30CA-5975-993DB440CA08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074BDFDD-EB9F-8623-3308-23FF9E048064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999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8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C3C6ED-04AD-91AA-D577-3522277A7BF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1C189F-DE68-1DB1-909E-9E4CF86985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CD34FD-D6C1-863E-335B-925A6ED32F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CD00072-9505-F9DA-CF04-0518C059434F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3BF3B8F5-D5C7-2FAD-5A5F-0F505F61D832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5029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8 with Presenter Detai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16C19E-CFCE-9FEE-1C29-1537E28FF16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CD60A-685E-69C0-5063-ECB002A1E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24757F-5418-63DB-FAD1-19530F3668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AC597CA4-DA8B-C7BB-3BE0-DFE5182E4BF7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61D7792-3C29-BFBD-7B48-CE70F867CF9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687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C3C6ED-04AD-91AA-D577-3522277A7BF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1C189F-DE68-1DB1-909E-9E4CF86985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CD34FD-D6C1-863E-335B-925A6ED32F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D6E26FC-677F-A1FD-2DEE-732564EE98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2537459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A8C4B5F9-6CF1-96B6-6ADA-382D46D7F03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CD00072-9505-F9DA-CF04-0518C059434F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3BF3B8F5-D5C7-2FAD-5A5F-0F505F61D832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54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D802-681B-1BC5-AE24-C6F1BB6E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52187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 8 with Presenter Detai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816C19E-CFCE-9FEE-1C29-1537E28FF16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2496312" cy="6858000"/>
            <a:chOff x="0" y="0"/>
            <a:chExt cx="2496312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CD60A-685E-69C0-5063-ECB002A1E5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24757F-5418-63DB-FAD1-19530F3668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V="1">
              <a:off x="0" y="0"/>
              <a:ext cx="1446245" cy="83042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68000"/>
                  </a:schemeClr>
                </a:gs>
                <a:gs pos="59000">
                  <a:schemeClr val="accent5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9DDD9F-23F5-AEF8-F9F9-621127BA12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4930588" y="1234441"/>
            <a:ext cx="5966393" cy="423367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rmAutofit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Logo - Footer">
            <a:extLst>
              <a:ext uri="{FF2B5EF4-FFF2-40B4-BE49-F238E27FC236}">
                <a16:creationId xmlns:a16="http://schemas.microsoft.com/office/drawing/2014/main" id="{1D0FE792-8E1D-2F1B-D6A1-1C58A9297D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62636-9EB5-48D2-E7F1-1C640792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 anchor="b"/>
          <a:lstStyle>
            <a:lvl1pPr algn="r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C94AB-1A07-134D-958D-2B3A14F2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0096" y="3840480"/>
            <a:ext cx="6592824" cy="162763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AC597CA4-DA8B-C7BB-3BE0-DFE5182E4BF7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361D7792-3C29-BFBD-7B48-CE70F867CF91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823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8BC9-B355-2B7F-F8F4-49B49B0FD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" y="1234440"/>
            <a:ext cx="571500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26DA4-C313-FBA6-5D82-1657F55CD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234440"/>
            <a:ext cx="571500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232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5715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240F7-9EE8-F275-3950-D15C909AE0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17920" y="1463040"/>
            <a:ext cx="5715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193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5BFF1-0F8F-88DB-D613-A31C0D654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1234440"/>
            <a:ext cx="5715000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278B9-9D2F-FFFB-C463-4F61CA6C3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4320" y="1773936"/>
            <a:ext cx="571500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EA708-288F-4D2C-5BB5-1658FC15A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234440"/>
            <a:ext cx="57150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106BA-9E79-09D4-E6C5-6FF6DD7F1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773936"/>
            <a:ext cx="571500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35E183E-FE7C-B5E1-12A8-472FB49B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403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itioning Statement Horizontal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240F7-9EE8-F275-3950-D15C909AE0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24528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6377F4-364F-681E-81D4-80EB940D2C2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83880" y="1463040"/>
            <a:ext cx="37490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63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09BD56-7B97-D6AD-2762-08DA27DF9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320" y="1234440"/>
            <a:ext cx="4297680" cy="5212080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4FE3131-0635-AEEA-6945-C8EE409D75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9160" y="1234440"/>
            <a:ext cx="722376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73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04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5736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1604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5736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D1B602-9942-2F1E-FAE8-622F42F705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20" y="1243584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839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3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2527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73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2527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3E4A14-7359-BAA1-584F-AC22E90DAB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11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3 Pho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00800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6880" y="1335024"/>
            <a:ext cx="2834640" cy="5001768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0080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B4755-BCF3-33BE-E6A3-081833328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432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912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3 Photo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3" y="1335024"/>
            <a:ext cx="2834640" cy="5001768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1182" y="1335024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1182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757AB-2115-283D-5E02-775A131E00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921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DAB4-00EA-45AF-693E-C91030A6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CCFE0-48EF-DFD5-D1AB-1ED37F8D4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864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and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416040" y="1335024"/>
            <a:ext cx="577596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41604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357360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3684FD-1BB1-65B5-38A4-5C9C2589A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2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376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and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335024"/>
            <a:ext cx="5787167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8BE801C-C617-1F4D-17A8-DE9300BE11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73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81194AA-7073-47E6-D258-0B10D7ACDD9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52527" y="3886200"/>
            <a:ext cx="2834640" cy="245059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51D8E-F4E5-492C-7000-C4915C384B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97880" y="1234440"/>
            <a:ext cx="603504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402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4320" y="1325880"/>
            <a:ext cx="5724144" cy="301752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510D44E-B3B7-C549-C052-D169BA2C28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9632" y="1325880"/>
            <a:ext cx="5724144" cy="301752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" y="4471416"/>
            <a:ext cx="5724144" cy="20055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8776" y="4471416"/>
            <a:ext cx="5724144" cy="20055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6216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432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516260BC-1611-103F-D671-D034F03D70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2148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03E2482-F945-B6A6-6A11-12D2F4637EC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68640" y="1325880"/>
            <a:ext cx="374904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2148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F888AD9-C144-56C4-F11D-CA964F921B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68640" y="3886200"/>
            <a:ext cx="3749040" cy="259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95155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226D-D7FE-7655-7EB4-0FBEC6A5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DCE5F2-F1C1-94DA-7F95-948FDA4C90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516260BC-1611-103F-D671-D034F03D70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734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D03E2482-F945-B6A6-6A11-12D2F4637EC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468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AF4EB22-46CC-6FF1-E5AF-E71B1590A8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20200" y="1325880"/>
            <a:ext cx="2971800" cy="246888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8F14-D1FA-BC29-F511-C32CDDF1E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D2D884-CC44-9419-A2F9-669073C798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734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F888AD9-C144-56C4-F11D-CA964F921B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68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F029E7F-E46E-03BA-82E5-4DA8C7BB2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20200" y="3886200"/>
            <a:ext cx="2971800" cy="2590800"/>
          </a:xfrm>
        </p:spPr>
        <p:txBody>
          <a:bodyPr lIns="228600" rIns="2286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6280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-Large Picture with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1120" y="1325880"/>
            <a:ext cx="7040880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475488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75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-Large Picture with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25880"/>
            <a:ext cx="7040880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78040" y="1234440"/>
            <a:ext cx="4754880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548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0"/>
            <a:ext cx="5303520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4251960"/>
            <a:ext cx="5120640" cy="2194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914400"/>
            <a:ext cx="6400800" cy="324612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420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03520" cy="64922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680" y="914400"/>
            <a:ext cx="6492240" cy="324612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12280" y="4251960"/>
            <a:ext cx="5120640" cy="2194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8898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EBAF-A78F-1B35-480B-CB696AD9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31520"/>
            <a:ext cx="1060704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49B-1B82-6186-C47D-6A2C63671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00400" y="4251960"/>
            <a:ext cx="8229600" cy="19202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824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DEF5-830D-46FC-EDB4-5E87325E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248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-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E6EDDA-DE41-F36B-F140-F9524B9221C0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181886-0555-201B-8DE3-214564EEF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A7D210-E12D-010A-82E0-908B3B6F02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32" name="Tagline">
            <a:extLst>
              <a:ext uri="{FF2B5EF4-FFF2-40B4-BE49-F238E27FC236}">
                <a16:creationId xmlns:a16="http://schemas.microsoft.com/office/drawing/2014/main" id="{E67AD79C-D1CE-A5BE-EF06-2896C9AFBF0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3291682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8DCB10-D958-04C0-A06F-7C58DDF6967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2954540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Logo">
            <a:extLst>
              <a:ext uri="{FF2B5EF4-FFF2-40B4-BE49-F238E27FC236}">
                <a16:creationId xmlns:a16="http://schemas.microsoft.com/office/drawing/2014/main" id="{A881010F-4955-061B-DE6F-BCD681507E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52893" y="964729"/>
            <a:ext cx="4464751" cy="1661879"/>
          </a:xfrm>
          <a:prstGeom prst="rect">
            <a:avLst/>
          </a:prstGeom>
          <a:effectLst/>
        </p:spPr>
      </p:pic>
      <p:sp>
        <p:nvSpPr>
          <p:cNvPr id="35" name="Thank You text">
            <a:extLst>
              <a:ext uri="{FF2B5EF4-FFF2-40B4-BE49-F238E27FC236}">
                <a16:creationId xmlns:a16="http://schemas.microsoft.com/office/drawing/2014/main" id="{C5CB8597-B99A-18EE-E91B-4B8EB9D894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70618" y="3866913"/>
            <a:ext cx="5829300" cy="9233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indent="0" algn="ct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9281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Text O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0F11F1-C6B1-C66A-AF8E-5E9B90703CA9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11DE0A-034F-FF54-2569-F4CF280F15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386F18-9C5D-D223-15E8-D2E8372298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agline">
            <a:extLst>
              <a:ext uri="{FF2B5EF4-FFF2-40B4-BE49-F238E27FC236}">
                <a16:creationId xmlns:a16="http://schemas.microsoft.com/office/drawing/2014/main" id="{47F1D431-3F82-87F9-6A8A-829967D46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3291682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6C9786-4606-5B41-8A1D-77DFE32B37B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2954540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Logo">
            <a:extLst>
              <a:ext uri="{FF2B5EF4-FFF2-40B4-BE49-F238E27FC236}">
                <a16:creationId xmlns:a16="http://schemas.microsoft.com/office/drawing/2014/main" id="{61CEC72F-D492-5DB5-E605-087746652A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52893" y="964729"/>
            <a:ext cx="4464751" cy="1661879"/>
          </a:xfrm>
          <a:prstGeom prst="rect">
            <a:avLst/>
          </a:prstGeom>
          <a:effectLst/>
        </p:spPr>
      </p:pic>
      <p:sp>
        <p:nvSpPr>
          <p:cNvPr id="27" name="Thank You text">
            <a:extLst>
              <a:ext uri="{FF2B5EF4-FFF2-40B4-BE49-F238E27FC236}">
                <a16:creationId xmlns:a16="http://schemas.microsoft.com/office/drawing/2014/main" id="{6156DB86-67C0-2DEA-BF0B-69C808C13B4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70618" y="3866913"/>
            <a:ext cx="5829300" cy="9233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marL="0" indent="0" algn="ctr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5400" dirty="0">
                <a:solidFill>
                  <a:schemeClr val="accent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280A7-3F52-C900-235A-1F3E1BFF6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4817675"/>
            <a:ext cx="5852160" cy="16593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9842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07BDBE-D3D6-87B3-915C-0B8A2400806B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 flipH="1">
            <a:off x="9695688" y="0"/>
            <a:ext cx="2496312" cy="6858000"/>
            <a:chOff x="0" y="0"/>
            <a:chExt cx="249631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4A0C77-DB3C-6E90-C937-3C84ED4C8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5138928"/>
              <a:ext cx="2496312" cy="171907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D0D1B0-BD5D-55B9-D1A9-D898EC2198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rot="10800000" flipH="1">
              <a:off x="1" y="0"/>
              <a:ext cx="1499616" cy="1143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9000">
                  <a:schemeClr val="accent1">
                    <a:alpha val="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Amkor.,com">
            <a:extLst>
              <a:ext uri="{FF2B5EF4-FFF2-40B4-BE49-F238E27FC236}">
                <a16:creationId xmlns:a16="http://schemas.microsoft.com/office/drawing/2014/main" id="{4AD98039-CDBB-AF12-2517-1CD1742F12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85871" y="6589802"/>
            <a:ext cx="77319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 algn="l">
              <a:buClr>
                <a:schemeClr val="accent1"/>
              </a:buClr>
              <a:buSzPct val="75000"/>
              <a:buFont typeface="Segoe UI Symbol" panose="020B0502040204020203" pitchFamily="34" charset="0"/>
              <a:buNone/>
            </a:pPr>
            <a:r>
              <a:rPr lang="en-US" sz="800" b="0" u="none" dirty="0">
                <a:solidFill>
                  <a:schemeClr val="accent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amkor.com  </a:t>
            </a:r>
            <a:r>
              <a:rPr lang="en-US" sz="800" b="0" u="none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</a:t>
            </a:r>
          </a:p>
        </p:txBody>
      </p:sp>
      <p:sp>
        <p:nvSpPr>
          <p:cNvPr id="10" name="Amkor.com link">
            <a:hlinkClick r:id="rId3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C444362-CD51-54A0-7785-5F9D5D4B3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41894" y="6631326"/>
            <a:ext cx="609103" cy="1463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Social media icons">
            <a:extLst>
              <a:ext uri="{FF2B5EF4-FFF2-40B4-BE49-F238E27FC236}">
                <a16:creationId xmlns:a16="http://schemas.microsoft.com/office/drawing/2014/main" id="{314E9C75-05D0-FAC4-3E41-614D63796A4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040623" y="6658758"/>
            <a:ext cx="790168" cy="91440"/>
            <a:chOff x="10909827" y="7169470"/>
            <a:chExt cx="790168" cy="914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FCE3492-1DA9-C4FC-2B77-613F24F9F6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35270" y="7169470"/>
              <a:ext cx="91440" cy="914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CDAFCB9-E2DD-B0B7-1220-DCF25B0186D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26441" y="7169470"/>
              <a:ext cx="91440" cy="914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7A5FB0E-4018-D5EF-996C-BE3153E0C19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09827" y="7169470"/>
              <a:ext cx="91440" cy="9144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275E794-9A3F-7F93-0F84-FA8EF4F3526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83330" y="7169470"/>
              <a:ext cx="116665" cy="9144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F5300C8-A7B0-3D1B-451D-74E04A92C08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53309" y="7169470"/>
              <a:ext cx="94593" cy="9144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1A00E4C-6B46-E27F-70ED-69BECE46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59610" y="7169470"/>
              <a:ext cx="129277" cy="91440"/>
            </a:xfrm>
            <a:prstGeom prst="rect">
              <a:avLst/>
            </a:prstGeom>
          </p:spPr>
        </p:pic>
      </p:grpSp>
      <p:sp>
        <p:nvSpPr>
          <p:cNvPr id="18" name="LinkedIn link">
            <a:hlinkClick r:id="rId16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A7AD2F6-8930-EAD4-8007-1E1C320737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38202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acebook link">
            <a:hlinkClick r:id="rId17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A8E2657-A9FE-0136-D36C-1E983CD756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167650" y="6658758"/>
            <a:ext cx="85243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X (formerly Twitter) link">
            <a:hlinkClick r:id="rId18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CB541B2-730E-B93C-394B-FC65C2FCAE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587258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YouTube link">
            <a:hlinkClick r:id="rId19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F8C7CFE-9070-FE8D-F809-83F36A51C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288358" y="6658758"/>
            <a:ext cx="13716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Instagram link">
            <a:hlinkClick r:id="rId20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C894768-08F9-1568-652E-998D3F61D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459405" y="6658758"/>
            <a:ext cx="91440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WeChat link">
            <a:hlinkClick r:id="rId21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CB117C3-C585-3A02-6120-D54620FCA4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708089" y="6658758"/>
            <a:ext cx="122702" cy="914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indent="0" algn="l">
              <a:buClr>
                <a:schemeClr val="bg1"/>
              </a:buClr>
              <a:buSzPct val="75000"/>
              <a:buFontTx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agline">
            <a:extLst>
              <a:ext uri="{FF2B5EF4-FFF2-40B4-BE49-F238E27FC236}">
                <a16:creationId xmlns:a16="http://schemas.microsoft.com/office/drawing/2014/main" id="{47F1D431-3F82-87F9-6A8A-829967D46B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91348" y="4262023"/>
            <a:ext cx="358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spcBef>
                <a:spcPts val="600"/>
              </a:spcBef>
              <a:buClr>
                <a:schemeClr val="accent1"/>
              </a:buClr>
              <a:buSzPct val="75000"/>
              <a:buFont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ENABLING the FUTURE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6C9786-4606-5B41-8A1D-77DFE32B37B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250828" y="3924881"/>
            <a:ext cx="246888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Logo">
            <a:extLst>
              <a:ext uri="{FF2B5EF4-FFF2-40B4-BE49-F238E27FC236}">
                <a16:creationId xmlns:a16="http://schemas.microsoft.com/office/drawing/2014/main" id="{61CEC72F-D492-5DB5-E605-087746652A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52893" y="1935070"/>
            <a:ext cx="4464751" cy="1661879"/>
          </a:xfrm>
          <a:prstGeom prst="rect">
            <a:avLst/>
          </a:prstGeom>
          <a:effectLst/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9260659-240B-2F94-09B5-DE96A0F097EC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>
          <a:xfrm>
            <a:off x="11285220" y="5893870"/>
            <a:ext cx="640080" cy="640080"/>
            <a:chOff x="2667000" y="0"/>
            <a:chExt cx="6858000" cy="685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487DEF-4ABD-47C9-5293-0A126C7061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746794" y="67378"/>
              <a:ext cx="6705213" cy="67378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marL="0" indent="0" algn="l">
                <a:buClr>
                  <a:schemeClr val="bg1"/>
                </a:buClr>
                <a:buSzPct val="75000"/>
                <a:buFontTx/>
                <a:buNone/>
              </a:pPr>
              <a:endParaRPr lang="en-US" dirty="0"/>
            </a:p>
          </p:txBody>
        </p:sp>
        <p:pic>
          <p:nvPicPr>
            <p:cNvPr id="31" name="Picture 30" descr="A qr code with a logo&#10;&#10;Description automatically generated">
              <a:extLst>
                <a:ext uri="{FF2B5EF4-FFF2-40B4-BE49-F238E27FC236}">
                  <a16:creationId xmlns:a16="http://schemas.microsoft.com/office/drawing/2014/main" id="{63635033-1878-A361-C856-0B893DCFBD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127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B394-3268-53C7-04E0-D582E375B5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4638" y="1463040"/>
            <a:ext cx="116586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7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B1BE-AB8A-D9A5-F7E6-9839416C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91CF10-A714-4660-D474-1E12D92866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74320" y="1005840"/>
            <a:ext cx="11658600" cy="411480"/>
          </a:xfrm>
        </p:spPr>
        <p:txBody>
          <a:bodyPr tIns="0">
            <a:normAutofit/>
          </a:bodyPr>
          <a:lstStyle>
            <a:lvl1pPr marL="0" indent="0">
              <a:buFontTx/>
              <a:buNone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75000"/>
              <a:buFontTx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13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Left,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1234440"/>
            <a:ext cx="6044184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01384" y="1335024"/>
            <a:ext cx="5687568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02797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8060-8E50-9D1A-4246-62897847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0D79E-7067-2DD0-681D-6178CCF062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8736" y="1234440"/>
            <a:ext cx="6044184" cy="5212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D0D613-2605-9FEF-5E84-B7DC507F4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35024"/>
            <a:ext cx="5687568" cy="5120640"/>
          </a:xfrm>
          <a:solidFill>
            <a:schemeClr val="bg2"/>
          </a:solidFill>
        </p:spPr>
        <p:txBody>
          <a:bodyPr tIns="91440" bIns="91440" anchor="ctr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42801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border&#10;&#10;Description automatically generated">
            <a:extLst>
              <a:ext uri="{FF2B5EF4-FFF2-40B4-BE49-F238E27FC236}">
                <a16:creationId xmlns:a16="http://schemas.microsoft.com/office/drawing/2014/main" id="{D1E068E7-71B8-6CA7-4E33-D9607C3A07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4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56"/>
            <a:ext cx="12192000" cy="6849688"/>
          </a:xfrm>
          <a:prstGeom prst="rect">
            <a:avLst/>
          </a:prstGeom>
        </p:spPr>
      </p:pic>
      <p:pic>
        <p:nvPicPr>
          <p:cNvPr id="7" name="Logo - Footer">
            <a:extLst>
              <a:ext uri="{FF2B5EF4-FFF2-40B4-BE49-F238E27FC236}">
                <a16:creationId xmlns:a16="http://schemas.microsoft.com/office/drawing/2014/main" id="{3E56DF82-8448-8BD9-C22E-038FB07740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74320" y="6537960"/>
            <a:ext cx="680924" cy="253455"/>
          </a:xfrm>
          <a:prstGeom prst="rect">
            <a:avLst/>
          </a:prstGeom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0EDC7-6213-C062-A493-119D986E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600"/>
            <a:ext cx="11658600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3F555-A8FA-E2AF-37B5-9BDF7E86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1234440"/>
            <a:ext cx="11658600" cy="5212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39337AC8-82F6-646D-128B-59A488346B72}"/>
              </a:ext>
            </a:extLst>
          </p:cNvPr>
          <p:cNvSpPr txBox="1"/>
          <p:nvPr userDrawn="1"/>
        </p:nvSpPr>
        <p:spPr>
          <a:xfrm>
            <a:off x="11525250" y="6584447"/>
            <a:ext cx="457200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B50DEB-583C-4ABC-9220-E28A8ED62353}" type="slidenum">
              <a:rPr lang="en-US" sz="800" smtClean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7A211B0-7618-A1B6-10D9-FE769758047D}"/>
              </a:ext>
            </a:extLst>
          </p:cNvPr>
          <p:cNvSpPr txBox="1"/>
          <p:nvPr userDrawn="1"/>
        </p:nvSpPr>
        <p:spPr>
          <a:xfrm>
            <a:off x="9493843" y="6584447"/>
            <a:ext cx="2269532" cy="228600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© 2026 Amkor Technology, Inc.</a:t>
            </a:r>
            <a:endParaRPr lang="en-US" sz="8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7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705" r:id="rId29"/>
    <p:sldLayoutId id="2147483706" r:id="rId30"/>
    <p:sldLayoutId id="2147483688" r:id="rId31"/>
    <p:sldLayoutId id="2147483686" r:id="rId32"/>
    <p:sldLayoutId id="2147483653" r:id="rId33"/>
    <p:sldLayoutId id="2147483687" r:id="rId34"/>
    <p:sldLayoutId id="2147483652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656" r:id="rId49"/>
    <p:sldLayoutId id="2147483689" r:id="rId50"/>
    <p:sldLayoutId id="2147483690" r:id="rId51"/>
    <p:sldLayoutId id="2147483691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SzPct val="75000"/>
        <a:buFont typeface="Segoe UI Symbol" panose="020B0502040204020203" pitchFamily="34" charset="0"/>
        <a:buChar char="▶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SzPct val="75000"/>
        <a:buFont typeface="Segoe UI Symbol" panose="020B0502040204020203" pitchFamily="34" charset="0"/>
        <a:buChar char="▷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SzPct val="75000"/>
        <a:buFont typeface="Segoe UI Symbol" panose="020B0502040204020203" pitchFamily="34" charset="0"/>
        <a:buChar char="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 Symbol" panose="020B0502040204020203" pitchFamily="34" charset="0"/>
        <a:buChar char="▸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 Symbol" panose="020B0502040204020203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300"/>
        </a:spcBef>
        <a:buClr>
          <a:schemeClr val="accent1"/>
        </a:buClr>
        <a:buFont typeface="Segoe UI Symbol" panose="020B0502040204020203" pitchFamily="34" charset="0"/>
        <a:buChar char="›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lnSpc>
          <a:spcPct val="90000"/>
        </a:lnSpc>
        <a:spcBef>
          <a:spcPts val="200"/>
        </a:spcBef>
        <a:buFont typeface="Segoe UI Symbol" panose="020B0502040204020203" pitchFamily="34" charset="0"/>
        <a:buChar char="▪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228600" algn="l" defTabSz="914400" rtl="0" eaLnBrk="1" latinLnBrk="0" hangingPunct="1">
        <a:lnSpc>
          <a:spcPct val="90000"/>
        </a:lnSpc>
        <a:spcBef>
          <a:spcPts val="300"/>
        </a:spcBef>
        <a:buFont typeface="Segoe UI Symbol" panose="020B0502040204020203" pitchFamily="34" charset="0"/>
        <a:buChar char="▫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168" userDrawn="1">
          <p15:clr>
            <a:srgbClr val="F26B43"/>
          </p15:clr>
        </p15:guide>
        <p15:guide id="3" pos="3840" userDrawn="1">
          <p15:clr>
            <a:srgbClr val="FDE53C"/>
          </p15:clr>
        </p15:guide>
        <p15:guide id="4" pos="240" userDrawn="1">
          <p15:clr>
            <a:srgbClr val="5ACBF0"/>
          </p15:clr>
        </p15:guide>
        <p15:guide id="5" pos="7512" userDrawn="1">
          <p15:clr>
            <a:srgbClr val="F26B43"/>
          </p15:clr>
        </p15:guide>
        <p15:guide id="6" pos="7440" userDrawn="1">
          <p15:clr>
            <a:srgbClr val="5ACBF0"/>
          </p15:clr>
        </p15:guide>
        <p15:guide id="7" orient="horz" pos="144" userDrawn="1">
          <p15:clr>
            <a:srgbClr val="F26B43"/>
          </p15:clr>
        </p15:guide>
        <p15:guide id="8" orient="horz" pos="216" userDrawn="1">
          <p15:clr>
            <a:srgbClr val="5ACBF0"/>
          </p15:clr>
        </p15:guide>
        <p15:guide id="10" orient="horz" pos="4080" userDrawn="1">
          <p15:clr>
            <a:srgbClr val="F26B43"/>
          </p15:clr>
        </p15:guide>
        <p15:guide id="11" orient="horz" pos="4008" userDrawn="1">
          <p15:clr>
            <a:srgbClr val="5ACBF0"/>
          </p15:clr>
        </p15:guide>
        <p15:guide id="12" orient="horz" pos="720" userDrawn="1">
          <p15:clr>
            <a:srgbClr val="5ACBF0"/>
          </p15:clr>
        </p15:guide>
        <p15:guide id="13" orient="horz" pos="792" userDrawn="1">
          <p15:clr>
            <a:srgbClr val="F26B43"/>
          </p15:clr>
        </p15:guide>
        <p15:guide id="15" orient="horz" pos="86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120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9BCA8-85FA-882B-9CCD-B826E91A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97295C-E8B8-9A10-A911-0EA9FC51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this problems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2C39F-6FEE-8795-3425-202F80183A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1" y="1234440"/>
            <a:ext cx="4187951" cy="22585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Many companies find solution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Google released Gemini 1.5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1714947-B57D-9CE5-7ECE-E444B4E963FA}"/>
              </a:ext>
            </a:extLst>
          </p:cNvPr>
          <p:cNvSpPr txBox="1">
            <a:spLocks/>
          </p:cNvSpPr>
          <p:nvPr/>
        </p:nvSpPr>
        <p:spPr>
          <a:xfrm>
            <a:off x="274320" y="3493008"/>
            <a:ext cx="4187951" cy="22585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2400" dirty="0"/>
              <a:t>GenAI offers many things, but, it still needs human intervention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2400" dirty="0"/>
              <a:t> Agentic AI released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8ECF5-EE9F-EC2D-BD0C-24635C9A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90" y="1165862"/>
            <a:ext cx="7074109" cy="51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5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2ED03-5100-01F4-E6F0-872AF5261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3A0C05-F031-24C6-7719-F637317B7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16" y="1234440"/>
            <a:ext cx="7232904" cy="2542032"/>
          </a:xfrm>
        </p:spPr>
        <p:txBody>
          <a:bodyPr/>
          <a:lstStyle/>
          <a:p>
            <a:r>
              <a:rPr lang="en-US" dirty="0"/>
              <a:t>The upgrade from GenAI to Agentic AI</a:t>
            </a:r>
          </a:p>
        </p:txBody>
      </p:sp>
    </p:spTree>
    <p:extLst>
      <p:ext uri="{BB962C8B-B14F-4D97-AF65-F5344CB8AC3E}">
        <p14:creationId xmlns:p14="http://schemas.microsoft.com/office/powerpoint/2010/main" val="109634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76281-5F00-4F00-3390-DEC5AF080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266CC-B106-7E46-12DF-12FA813CC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F9AE01-4426-2D60-938A-F6DFFF0331C6}"/>
              </a:ext>
            </a:extLst>
          </p:cNvPr>
          <p:cNvSpPr txBox="1">
            <a:spLocks/>
          </p:cNvSpPr>
          <p:nvPr/>
        </p:nvSpPr>
        <p:spPr>
          <a:xfrm>
            <a:off x="274320" y="1348732"/>
            <a:ext cx="5285723" cy="218694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Idea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Why LLM answer immediately 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If we allow it “draft” before execute, what happen ?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DFC2C04-7C20-8A66-B109-6FF065907A1C}"/>
              </a:ext>
            </a:extLst>
          </p:cNvPr>
          <p:cNvSpPr txBox="1">
            <a:spLocks/>
          </p:cNvSpPr>
          <p:nvPr/>
        </p:nvSpPr>
        <p:spPr>
          <a:xfrm>
            <a:off x="259080" y="3543489"/>
            <a:ext cx="5285723" cy="218694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Execution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Chain of Thought term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If we allow it “draft” before execute, what happen ?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1026" name="Picture 2" descr="COT">
            <a:extLst>
              <a:ext uri="{FF2B5EF4-FFF2-40B4-BE49-F238E27FC236}">
                <a16:creationId xmlns:a16="http://schemas.microsoft.com/office/drawing/2014/main" id="{2C506AF5-AF2A-9601-F62F-09D8B3DCA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803" y="1581969"/>
            <a:ext cx="6098883" cy="369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918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6322E-CC13-4DB7-C56C-3659D146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98F669-B07A-B219-28FE-98A1EAC2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0334AE-6DE8-B5FA-0FC6-82319955F9CD}"/>
              </a:ext>
            </a:extLst>
          </p:cNvPr>
          <p:cNvSpPr txBox="1">
            <a:spLocks/>
          </p:cNvSpPr>
          <p:nvPr/>
        </p:nvSpPr>
        <p:spPr>
          <a:xfrm>
            <a:off x="274320" y="1143000"/>
            <a:ext cx="6502400" cy="218694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Chain of thought (React – Reason + Act)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8C93E-EDC3-6B5F-6889-6AD6F82F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507" y="1798637"/>
            <a:ext cx="96488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8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6405C-737B-70B8-70E7-063D71ECE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80BAF4-A6B1-407D-7608-BE84A44D9AE6}"/>
              </a:ext>
            </a:extLst>
          </p:cNvPr>
          <p:cNvSpPr txBox="1">
            <a:spLocks/>
          </p:cNvSpPr>
          <p:nvPr/>
        </p:nvSpPr>
        <p:spPr>
          <a:xfrm>
            <a:off x="274320" y="929640"/>
            <a:ext cx="9652000" cy="218694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With 25 AI agents interact, no script, each character is a unique individual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2" name="Generative Agents- Interactive Simulacra of Human Behavior">
            <a:hlinkClick r:id="" action="ppaction://media"/>
            <a:extLst>
              <a:ext uri="{FF2B5EF4-FFF2-40B4-BE49-F238E27FC236}">
                <a16:creationId xmlns:a16="http://schemas.microsoft.com/office/drawing/2014/main" id="{E43EE140-E954-57AD-83F6-F79C39E7E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617344"/>
            <a:ext cx="10058400" cy="455485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0509154-7552-E079-6B19-B97A0C1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Smallville</a:t>
            </a:r>
          </a:p>
        </p:txBody>
      </p:sp>
    </p:spTree>
    <p:extLst>
      <p:ext uri="{BB962C8B-B14F-4D97-AF65-F5344CB8AC3E}">
        <p14:creationId xmlns:p14="http://schemas.microsoft.com/office/powerpoint/2010/main" val="14582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20E59-62FD-26D1-C3F5-0AB13A7BE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16A21-B7A6-170B-C8AE-E627A798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53CE7-E51F-D747-94BD-4EE99C91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18" y="1522923"/>
            <a:ext cx="11094403" cy="46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5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FEAA1-B21D-0B0F-FD9E-00697759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3AE9BB-0905-1879-C30A-1959C974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66257-21DA-F826-CC1C-B9878AB2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8" y="1170361"/>
            <a:ext cx="4980932" cy="507803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EABA29-47A7-8E2C-BF29-0DB278578A50}"/>
              </a:ext>
            </a:extLst>
          </p:cNvPr>
          <p:cNvSpPr txBox="1">
            <a:spLocks/>
          </p:cNvSpPr>
          <p:nvPr/>
        </p:nvSpPr>
        <p:spPr>
          <a:xfrm>
            <a:off x="6489708" y="576572"/>
            <a:ext cx="5285723" cy="117094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err="1"/>
              <a:t>Ques</a:t>
            </a:r>
            <a:r>
              <a:rPr lang="en-US" dirty="0"/>
              <a:t>: How many agents are there in this system and what are their roles ?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ABB33-03E5-AA4C-1A08-D77EE6CCA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50" y="2182972"/>
            <a:ext cx="4493201" cy="37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6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3A2DA-8772-B535-EB12-E7EA3B015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235D19-E143-702F-0CC5-E92955ED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E75D58-702F-4343-E005-2EBD09D3BC2E}"/>
              </a:ext>
            </a:extLst>
          </p:cNvPr>
          <p:cNvSpPr txBox="1">
            <a:spLocks/>
          </p:cNvSpPr>
          <p:nvPr/>
        </p:nvSpPr>
        <p:spPr>
          <a:xfrm>
            <a:off x="381000" y="1376681"/>
            <a:ext cx="5285723" cy="79502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err="1"/>
              <a:t>Ques</a:t>
            </a:r>
            <a:r>
              <a:rPr lang="en-US" dirty="0"/>
              <a:t>: If I want to check database from 1/1/2026 to 3/1/2026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E2D96-9D17-D139-6187-1CD5452D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313950"/>
            <a:ext cx="5372850" cy="2000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D9C404-DB10-A503-112F-8CAF1DFD4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79" y="1376681"/>
            <a:ext cx="5285723" cy="49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586BD-424E-F24A-737A-482E957D5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D6F3C5-8BEC-1C04-3624-579213EB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6C6DC2-CA15-3B77-1EE0-B641E0E7D5F4}"/>
              </a:ext>
            </a:extLst>
          </p:cNvPr>
          <p:cNvSpPr txBox="1">
            <a:spLocks/>
          </p:cNvSpPr>
          <p:nvPr/>
        </p:nvSpPr>
        <p:spPr>
          <a:xfrm>
            <a:off x="381000" y="1376681"/>
            <a:ext cx="5285723" cy="79502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err="1"/>
              <a:t>Ques</a:t>
            </a:r>
            <a:r>
              <a:rPr lang="en-US" dirty="0"/>
              <a:t>: If I want to check entire system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E938D-AA75-380D-FA43-72AB6F7E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6844"/>
            <a:ext cx="5794598" cy="5696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75807-3EC8-38C1-DA85-454A5A8DD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60" y="2313950"/>
            <a:ext cx="4493201" cy="37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00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C83E6-2A36-587F-C1FC-9DB098FF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227A08-765D-A7F9-B806-0B4874D4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388659-264D-0512-4A28-5B8354C7050C}"/>
              </a:ext>
            </a:extLst>
          </p:cNvPr>
          <p:cNvSpPr txBox="1">
            <a:spLocks/>
          </p:cNvSpPr>
          <p:nvPr/>
        </p:nvSpPr>
        <p:spPr>
          <a:xfrm>
            <a:off x="274320" y="1348732"/>
            <a:ext cx="5285723" cy="418430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Agentic AI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Goad-driven – understands and works toward objectives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Autonomous – acts without step-by-step instructions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Planning – creates and executes multi-step workflows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Adaptive – monitors progress and adjusts actions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8F67C6-9E9F-5773-6ED1-549A63B8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767" y="1165360"/>
            <a:ext cx="5972153" cy="47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>
            <a:extLst>
              <a:ext uri="{FF2B5EF4-FFF2-40B4-BE49-F238E27FC236}">
                <a16:creationId xmlns:a16="http://schemas.microsoft.com/office/drawing/2014/main" id="{D69963B4-0559-B3FE-25ED-A91E1FBB9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7111" y="3840480"/>
            <a:ext cx="6588187" cy="1630524"/>
          </a:xfrm>
        </p:spPr>
        <p:txBody>
          <a:bodyPr/>
          <a:lstStyle/>
          <a:p>
            <a:r>
              <a:rPr lang="en-US" dirty="0"/>
              <a:t>Le Tuan Hung l  Agentic AI the next through of Generative AI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68BC796-E56F-E154-7617-3090B56B3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7110" y="1234441"/>
            <a:ext cx="6588188" cy="2537460"/>
          </a:xfrm>
        </p:spPr>
        <p:txBody>
          <a:bodyPr>
            <a:normAutofit/>
          </a:bodyPr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2376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C4A8E-4742-0F13-6665-0A32890B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B44CC7-CA5C-98E1-49EC-A2542F98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234440"/>
            <a:ext cx="6592824" cy="2542032"/>
          </a:xfrm>
        </p:spPr>
        <p:txBody>
          <a:bodyPr/>
          <a:lstStyle/>
          <a:p>
            <a:r>
              <a:rPr lang="en-US" dirty="0"/>
              <a:t>Applications &amp; Future of Agentic AI</a:t>
            </a:r>
          </a:p>
        </p:txBody>
      </p:sp>
    </p:spTree>
    <p:extLst>
      <p:ext uri="{BB962C8B-B14F-4D97-AF65-F5344CB8AC3E}">
        <p14:creationId xmlns:p14="http://schemas.microsoft.com/office/powerpoint/2010/main" val="2680890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3B13E-0EC9-5CE4-8385-E534E9913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1960FD-0A45-B847-60F6-3BBB9382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 Applications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F238BE-1EF5-2C60-5429-B6AF66E97E53}"/>
              </a:ext>
            </a:extLst>
          </p:cNvPr>
          <p:cNvSpPr txBox="1">
            <a:spLocks/>
          </p:cNvSpPr>
          <p:nvPr/>
        </p:nvSpPr>
        <p:spPr>
          <a:xfrm>
            <a:off x="365759" y="1592263"/>
            <a:ext cx="5285723" cy="289744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Manufacture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Automated monitoring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Anomaly detection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Optimizing automated processes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Predictive analytics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7170" name="Picture 2" descr="What Is the Future of AI in Manufacturing? - Azumuta">
            <a:extLst>
              <a:ext uri="{FF2B5EF4-FFF2-40B4-BE49-F238E27FC236}">
                <a16:creationId xmlns:a16="http://schemas.microsoft.com/office/drawing/2014/main" id="{E3283695-2C4B-AB53-3072-78A7101B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76" y="1262283"/>
            <a:ext cx="6364224" cy="400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596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1E49E-BA04-C668-7704-6F867B65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9D8E98-B8EC-DEE1-6782-08774ED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Agentic AI Future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11A7B7-FB08-3119-BBFA-5C325154BCEE}"/>
              </a:ext>
            </a:extLst>
          </p:cNvPr>
          <p:cNvSpPr txBox="1">
            <a:spLocks/>
          </p:cNvSpPr>
          <p:nvPr/>
        </p:nvSpPr>
        <p:spPr>
          <a:xfrm>
            <a:off x="384047" y="1541078"/>
            <a:ext cx="5285723" cy="4439097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/>
              <a:t>Creating outstanding competitive advantage</a:t>
            </a:r>
          </a:p>
          <a:p>
            <a:pPr>
              <a:lnSpc>
                <a:spcPct val="150000"/>
              </a:lnSpc>
            </a:pPr>
            <a:r>
              <a:rPr lang="en-US"/>
              <a:t>A chance to move in sync with the world</a:t>
            </a:r>
          </a:p>
          <a:p>
            <a:pPr>
              <a:lnSpc>
                <a:spcPct val="150000"/>
              </a:lnSpc>
            </a:pPr>
            <a:r>
              <a:rPr lang="en-US"/>
              <a:t>Massive AI power = New opportunities for early adopters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8194" name="Picture 2" descr="Agentic AI: A deep dive into the future of automation | VentureBeat">
            <a:extLst>
              <a:ext uri="{FF2B5EF4-FFF2-40B4-BE49-F238E27FC236}">
                <a16:creationId xmlns:a16="http://schemas.microsoft.com/office/drawing/2014/main" id="{B504B406-C86C-8C54-8064-6E4BF418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32" y="457201"/>
            <a:ext cx="4769358" cy="272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gentic AI: Shaping Enterprise Efficiency and Decisions - Navikenz">
            <a:extLst>
              <a:ext uri="{FF2B5EF4-FFF2-40B4-BE49-F238E27FC236}">
                <a16:creationId xmlns:a16="http://schemas.microsoft.com/office/drawing/2014/main" id="{7C946804-075E-EB8E-4F20-63DCC6B9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32" y="3328853"/>
            <a:ext cx="4769358" cy="293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5BBD-3982-49CD-AD58-1B76797C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041" y="216327"/>
            <a:ext cx="1507613" cy="100584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FCD2AA3-263A-B76D-8667-A4D036748A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" b="583"/>
          <a:stretch/>
        </p:blipFill>
        <p:spPr>
          <a:xfrm>
            <a:off x="3592487" y="1304340"/>
            <a:ext cx="5687568" cy="5120640"/>
          </a:xfrm>
        </p:spPr>
      </p:pic>
    </p:spTree>
    <p:extLst>
      <p:ext uri="{BB962C8B-B14F-4D97-AF65-F5344CB8AC3E}">
        <p14:creationId xmlns:p14="http://schemas.microsoft.com/office/powerpoint/2010/main" val="196613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33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025CF-63C4-5FA2-12D3-F7344C45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 – The Next Breakthrough After GenAI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D7E2FC0-BE8F-D8E1-CBAF-7D7614AF6D90}"/>
              </a:ext>
            </a:extLst>
          </p:cNvPr>
          <p:cNvSpPr/>
          <p:nvPr/>
        </p:nvSpPr>
        <p:spPr>
          <a:xfrm>
            <a:off x="1269923" y="1381192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1. Why is there an explosion of AI ? 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3066BB18-4392-7FBD-2B3C-ACD89B140E28}"/>
              </a:ext>
            </a:extLst>
          </p:cNvPr>
          <p:cNvSpPr/>
          <p:nvPr/>
        </p:nvSpPr>
        <p:spPr>
          <a:xfrm>
            <a:off x="1269923" y="2031213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2. Why is GenAI not enough ?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F688F4D-4E4C-ADAF-1C60-FAA1E8F9C66E}"/>
              </a:ext>
            </a:extLst>
          </p:cNvPr>
          <p:cNvSpPr/>
          <p:nvPr/>
        </p:nvSpPr>
        <p:spPr>
          <a:xfrm>
            <a:off x="1269923" y="2681234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3. The upgrade from GenAI to Agentic AI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0EE92FBD-7029-D415-F6D7-6A86A1588E4F}"/>
              </a:ext>
            </a:extLst>
          </p:cNvPr>
          <p:cNvSpPr/>
          <p:nvPr/>
        </p:nvSpPr>
        <p:spPr>
          <a:xfrm>
            <a:off x="1269923" y="3331255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4. Applications &amp; Future of Agentic AI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577BC755-0A58-1841-4DFC-3BBD61B165C6}"/>
              </a:ext>
            </a:extLst>
          </p:cNvPr>
          <p:cNvSpPr/>
          <p:nvPr/>
        </p:nvSpPr>
        <p:spPr>
          <a:xfrm>
            <a:off x="1269923" y="3981276"/>
            <a:ext cx="9701661" cy="433110"/>
          </a:xfrm>
          <a:prstGeom prst="rect">
            <a:avLst/>
          </a:prstGeom>
          <a:noFill/>
        </p:spPr>
        <p:txBody>
          <a:bodyPr lIns="91440" tIns="45720" rIns="91440" bIns="45720" anchor="ctr"/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kern="0" dirty="0">
                <a:solidFill>
                  <a:schemeClr val="accent1"/>
                </a:solidFill>
                <a:ea typeface="ＭＳ Ｐゴシック" pitchFamily="34" charset="-128"/>
                <a:cs typeface="Arial" panose="020B0604020202020204" pitchFamily="34" charset="0"/>
              </a:rPr>
              <a:t>5. Q&amp;A</a:t>
            </a:r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E2188762-3ABD-8DE2-53C9-5B5E3DAE26DF}"/>
              </a:ext>
            </a:extLst>
          </p:cNvPr>
          <p:cNvCxnSpPr>
            <a:cxnSpLocks/>
          </p:cNvCxnSpPr>
          <p:nvPr/>
        </p:nvCxnSpPr>
        <p:spPr>
          <a:xfrm flipH="1">
            <a:off x="1220415" y="1812498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CB7B4E88-A37C-AA33-422B-9EBA0DC320C5}"/>
              </a:ext>
            </a:extLst>
          </p:cNvPr>
          <p:cNvCxnSpPr>
            <a:cxnSpLocks/>
          </p:cNvCxnSpPr>
          <p:nvPr/>
        </p:nvCxnSpPr>
        <p:spPr>
          <a:xfrm flipH="1">
            <a:off x="1220415" y="2462519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51645179-A511-DE09-495B-D7F8933D2403}"/>
              </a:ext>
            </a:extLst>
          </p:cNvPr>
          <p:cNvCxnSpPr>
            <a:cxnSpLocks/>
          </p:cNvCxnSpPr>
          <p:nvPr/>
        </p:nvCxnSpPr>
        <p:spPr>
          <a:xfrm flipH="1">
            <a:off x="1220415" y="3112540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AB92683-E8B2-B17C-DC5E-B0C46978D74D}"/>
              </a:ext>
            </a:extLst>
          </p:cNvPr>
          <p:cNvCxnSpPr>
            <a:cxnSpLocks/>
          </p:cNvCxnSpPr>
          <p:nvPr/>
        </p:nvCxnSpPr>
        <p:spPr>
          <a:xfrm flipH="1">
            <a:off x="1220415" y="3762561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CC4A1E2F-FFE1-B80E-69AE-813511FC722F}"/>
              </a:ext>
            </a:extLst>
          </p:cNvPr>
          <p:cNvCxnSpPr>
            <a:cxnSpLocks/>
          </p:cNvCxnSpPr>
          <p:nvPr/>
        </p:nvCxnSpPr>
        <p:spPr>
          <a:xfrm flipH="1">
            <a:off x="1220415" y="4412582"/>
            <a:ext cx="10188005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8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DB498-300F-C29B-30BF-E8BCFC90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16" y="1234440"/>
            <a:ext cx="7232904" cy="2542032"/>
          </a:xfrm>
        </p:spPr>
        <p:txBody>
          <a:bodyPr/>
          <a:lstStyle/>
          <a:p>
            <a:r>
              <a:rPr lang="en-US" dirty="0"/>
              <a:t>Why is there an explosion of AI</a:t>
            </a:r>
          </a:p>
        </p:txBody>
      </p:sp>
    </p:spTree>
    <p:extLst>
      <p:ext uri="{BB962C8B-B14F-4D97-AF65-F5344CB8AC3E}">
        <p14:creationId xmlns:p14="http://schemas.microsoft.com/office/powerpoint/2010/main" val="304595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50BF11-6115-4436-04D0-2C426B26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52" y="403838"/>
            <a:ext cx="11658600" cy="1005840"/>
          </a:xfrm>
        </p:spPr>
        <p:txBody>
          <a:bodyPr>
            <a:normAutofit/>
          </a:bodyPr>
          <a:lstStyle/>
          <a:p>
            <a:r>
              <a:rPr lang="en-US" dirty="0"/>
              <a:t>Why is there an explosion of AI</a:t>
            </a:r>
          </a:p>
        </p:txBody>
      </p:sp>
      <p:pic>
        <p:nvPicPr>
          <p:cNvPr id="2050" name="Picture 2" descr="Sự bùng nổ của công nghệ AI ảnh hưởng thế nào đến công việc của bạn? | Báo  Nhân Dân điện tử">
            <a:extLst>
              <a:ext uri="{FF2B5EF4-FFF2-40B4-BE49-F238E27FC236}">
                <a16:creationId xmlns:a16="http://schemas.microsoft.com/office/drawing/2014/main" id="{DAADEEF0-65C3-F404-C896-EF6E3D53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23" y="1272518"/>
            <a:ext cx="4434943" cy="24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ự bùng nổ của GenAI: Cơ hội và thách thức - VnEconomy">
            <a:extLst>
              <a:ext uri="{FF2B5EF4-FFF2-40B4-BE49-F238E27FC236}">
                <a16:creationId xmlns:a16="http://schemas.microsoft.com/office/drawing/2014/main" id="{305FF1A5-E133-EE47-48BA-CAE98AD9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23" y="3926587"/>
            <a:ext cx="4434942" cy="244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416EF35-2C07-BC8E-05EE-CB0B0A25B7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052" y="1542202"/>
            <a:ext cx="5614851" cy="1626214"/>
          </a:xfrm>
        </p:spPr>
        <p:txBody>
          <a:bodyPr>
            <a:normAutofit/>
          </a:bodyPr>
          <a:lstStyle/>
          <a:p>
            <a:r>
              <a:rPr lang="en-US" dirty="0"/>
              <a:t>Before 2017</a:t>
            </a:r>
          </a:p>
          <a:p>
            <a:pPr lvl="1"/>
            <a:r>
              <a:rPr lang="en-US" dirty="0"/>
              <a:t>Can’t read big data from human</a:t>
            </a:r>
          </a:p>
          <a:p>
            <a:pPr lvl="1"/>
            <a:r>
              <a:rPr lang="en-US" dirty="0"/>
              <a:t>Read sequentially =&gt; Very low</a:t>
            </a:r>
          </a:p>
          <a:p>
            <a:pPr lvl="1"/>
            <a:r>
              <a:rPr lang="en-US" dirty="0"/>
              <a:t>Human language is very ironic</a:t>
            </a:r>
          </a:p>
          <a:p>
            <a:pPr lvl="1"/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C23EECB-64FB-AB80-9DF2-494ABBF1DBA5}"/>
              </a:ext>
            </a:extLst>
          </p:cNvPr>
          <p:cNvSpPr txBox="1">
            <a:spLocks/>
          </p:cNvSpPr>
          <p:nvPr/>
        </p:nvSpPr>
        <p:spPr>
          <a:xfrm>
            <a:off x="641052" y="3300940"/>
            <a:ext cx="6189517" cy="1626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1867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 can’t fit the laptop into the bag because it’s too </a:t>
            </a:r>
            <a:r>
              <a:rPr lang="en-US" sz="1867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big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1867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 can’t fit the laptop into the bag because it’s too </a:t>
            </a:r>
            <a:r>
              <a:rPr lang="en-US" sz="1867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small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3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BB23-C492-B2BD-2D4B-7A9DDAB5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an explosion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BED2-E5BF-E12A-32E5-AC7A887A1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234439"/>
            <a:ext cx="5285723" cy="1453897"/>
          </a:xfrm>
        </p:spPr>
        <p:txBody>
          <a:bodyPr>
            <a:normAutofit/>
          </a:bodyPr>
          <a:lstStyle/>
          <a:p>
            <a:r>
              <a:rPr lang="en-US" dirty="0"/>
              <a:t>Transformer</a:t>
            </a:r>
          </a:p>
          <a:p>
            <a:pPr lvl="1"/>
            <a:r>
              <a:rPr lang="en-US" dirty="0"/>
              <a:t>Read the entire context</a:t>
            </a:r>
          </a:p>
          <a:p>
            <a:pPr lvl="1"/>
            <a:r>
              <a:rPr lang="en-US" dirty="0"/>
              <a:t>Find the relation between words</a:t>
            </a:r>
          </a:p>
          <a:p>
            <a:pPr lvl="1"/>
            <a:r>
              <a:rPr lang="en-US" dirty="0"/>
              <a:t>Undergoes multiple layers of analysis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EA015C-1EFB-A2BD-B536-86D18D96FD0B}"/>
              </a:ext>
            </a:extLst>
          </p:cNvPr>
          <p:cNvSpPr txBox="1">
            <a:spLocks/>
          </p:cNvSpPr>
          <p:nvPr/>
        </p:nvSpPr>
        <p:spPr>
          <a:xfrm>
            <a:off x="274320" y="2913887"/>
            <a:ext cx="5285723" cy="1453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Solve problems</a:t>
            </a:r>
          </a:p>
          <a:p>
            <a:pPr lvl="1"/>
            <a:r>
              <a:rPr lang="en-US" dirty="0"/>
              <a:t>Solving the data access problem</a:t>
            </a:r>
          </a:p>
          <a:p>
            <a:pPr lvl="1"/>
            <a:r>
              <a:rPr lang="en-US" dirty="0"/>
              <a:t>Need GPU process</a:t>
            </a:r>
          </a:p>
          <a:p>
            <a:pPr marL="274320" lvl="1" indent="0">
              <a:buNone/>
            </a:pPr>
            <a:r>
              <a:rPr lang="en-US" dirty="0"/>
              <a:t>=&gt; NVIDIA explodes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  <p:pic>
        <p:nvPicPr>
          <p:cNvPr id="1026" name="Picture 2" descr="Nvidia revenue by specialized market FY2025| Statista">
            <a:extLst>
              <a:ext uri="{FF2B5EF4-FFF2-40B4-BE49-F238E27FC236}">
                <a16:creationId xmlns:a16="http://schemas.microsoft.com/office/drawing/2014/main" id="{87EF9653-3D0E-1121-1BE1-FAAB6A90D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041" y="1245793"/>
            <a:ext cx="5927407" cy="436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6B6372-676E-8960-A94E-A019EFE94BB5}"/>
              </a:ext>
            </a:extLst>
          </p:cNvPr>
          <p:cNvSpPr txBox="1">
            <a:spLocks/>
          </p:cNvSpPr>
          <p:nvPr/>
        </p:nvSpPr>
        <p:spPr>
          <a:xfrm>
            <a:off x="323319" y="4511039"/>
            <a:ext cx="5285723" cy="1453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companies join, and that is the main reason explosion of AI</a:t>
            </a:r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  <a:p>
            <a:pPr marL="274320" lvl="1" indent="0">
              <a:buFont typeface="Segoe UI Symbol" panose="020B0502040204020203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D494C-BE60-DF6B-00B8-46288AD0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220D1C-0A18-7AFA-24D5-DEC2F181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016" y="1234440"/>
            <a:ext cx="7232904" cy="2542032"/>
          </a:xfrm>
        </p:spPr>
        <p:txBody>
          <a:bodyPr/>
          <a:lstStyle/>
          <a:p>
            <a:r>
              <a:rPr lang="en-US" dirty="0"/>
              <a:t>Why is GenAI not enough</a:t>
            </a:r>
          </a:p>
        </p:txBody>
      </p:sp>
    </p:spTree>
    <p:extLst>
      <p:ext uri="{BB962C8B-B14F-4D97-AF65-F5344CB8AC3E}">
        <p14:creationId xmlns:p14="http://schemas.microsoft.com/office/powerpoint/2010/main" val="73241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875BA-E2E0-45EF-BC92-473848D2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development of GenAI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2ECDB-16D3-403D-978A-908920FF4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320" y="3338576"/>
            <a:ext cx="5614851" cy="2566696"/>
          </a:xfrm>
        </p:spPr>
        <p:txBody>
          <a:bodyPr>
            <a:normAutofit/>
          </a:bodyPr>
          <a:lstStyle/>
          <a:p>
            <a:r>
              <a:rPr lang="en-US" dirty="0"/>
              <a:t>In 2022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Chat GPT was created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Chat interface, like a human	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100 million users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Change the way learn and work</a:t>
            </a:r>
          </a:p>
          <a:p>
            <a:pPr lvl="1"/>
            <a:endParaRPr lang="en-US" dirty="0"/>
          </a:p>
        </p:txBody>
      </p:sp>
      <p:pic>
        <p:nvPicPr>
          <p:cNvPr id="2050" name="Picture 2" descr="Chat GPT là gì và cách sử dụng như thế nào? - Thang máy Việt Đông Hải">
            <a:extLst>
              <a:ext uri="{FF2B5EF4-FFF2-40B4-BE49-F238E27FC236}">
                <a16:creationId xmlns:a16="http://schemas.microsoft.com/office/drawing/2014/main" id="{F4A69304-A2A3-1F45-DF43-5272910F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84" y="1344168"/>
            <a:ext cx="6314543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4AFF769-E5CE-8339-E766-5622D26E795A}"/>
              </a:ext>
            </a:extLst>
          </p:cNvPr>
          <p:cNvSpPr txBox="1">
            <a:spLocks/>
          </p:cNvSpPr>
          <p:nvPr/>
        </p:nvSpPr>
        <p:spPr>
          <a:xfrm>
            <a:off x="284480" y="1143000"/>
            <a:ext cx="5614851" cy="2566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Generative AI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Predict words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Based on probability and from human context.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73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3FEC8-84C0-8F17-DA68-27495D2F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C364FF-62D2-551F-DA7A-BD897F98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56616"/>
            <a:ext cx="11658600" cy="1005840"/>
          </a:xfrm>
        </p:spPr>
        <p:txBody>
          <a:bodyPr vert="horz" lIns="91440" tIns="45720" rIns="91440" bIns="9144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The problems of GenAI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716444E-AB02-C610-A952-FECAB9264EA0}"/>
              </a:ext>
            </a:extLst>
          </p:cNvPr>
          <p:cNvSpPr txBox="1">
            <a:spLocks/>
          </p:cNvSpPr>
          <p:nvPr/>
        </p:nvSpPr>
        <p:spPr>
          <a:xfrm>
            <a:off x="381000" y="1769211"/>
            <a:ext cx="5715000" cy="4983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▶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SzPct val="75000"/>
              <a:buFont typeface="Segoe UI Symbol" panose="020B0502040204020203" pitchFamily="34" charset="0"/>
              <a:buChar char="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▸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egoe UI Symbol" panose="020B0502040204020203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1"/>
              </a:buClr>
              <a:buFont typeface="Segoe UI Symbol" panose="020B0502040204020203" pitchFamily="34" charset="0"/>
              <a:buChar char="›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Segoe UI Symbol" panose="020B0502040204020203" pitchFamily="34" charset="0"/>
              <a:buChar char="▪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Segoe UI Symbol" panose="020B0502040204020203" pitchFamily="34" charset="0"/>
              <a:buChar char="▫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dirty="0"/>
              <a:t>Hallucination</a:t>
            </a:r>
          </a:p>
          <a:p>
            <a:pPr marL="274320" lvl="1">
              <a:lnSpc>
                <a:spcPct val="200000"/>
              </a:lnSpc>
              <a:spcBef>
                <a:spcPts val="900"/>
              </a:spcBef>
              <a:buFont typeface="Segoe UI Symbol" panose="020B0502040204020203" pitchFamily="34" charset="0"/>
              <a:buChar char="▶"/>
            </a:pPr>
            <a:r>
              <a:rPr lang="en-US" sz="2800" dirty="0"/>
              <a:t>Context window</a:t>
            </a:r>
          </a:p>
          <a:p>
            <a:pPr marL="274320" lvl="1">
              <a:lnSpc>
                <a:spcPct val="200000"/>
              </a:lnSpc>
              <a:spcBef>
                <a:spcPts val="900"/>
              </a:spcBef>
              <a:buFont typeface="Segoe UI Symbol" panose="020B0502040204020203" pitchFamily="34" charset="0"/>
              <a:buChar char="▶"/>
            </a:pPr>
            <a:r>
              <a:rPr lang="en-US" sz="2800" dirty="0"/>
              <a:t>Knowing, not doing</a:t>
            </a:r>
          </a:p>
        </p:txBody>
      </p:sp>
      <p:pic>
        <p:nvPicPr>
          <p:cNvPr id="5" name="Picture 2" descr="What are AI Hallucinations? - GeeksforGeeks">
            <a:extLst>
              <a:ext uri="{FF2B5EF4-FFF2-40B4-BE49-F238E27FC236}">
                <a16:creationId xmlns:a16="http://schemas.microsoft.com/office/drawing/2014/main" id="{C0413304-12C9-2E1C-5880-2F296649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57" y="1481328"/>
            <a:ext cx="5975512" cy="403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63498"/>
      </p:ext>
    </p:extLst>
  </p:cSld>
  <p:clrMapOvr>
    <a:masterClrMapping/>
  </p:clrMapOvr>
</p:sld>
</file>

<file path=ppt/theme/theme1.xml><?xml version="1.0" encoding="utf-8"?>
<a:theme xmlns:a="http://schemas.openxmlformats.org/drawingml/2006/main" name="Non Confidential Presentation Template-010625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n Confidential 2025 Presentation Template" id="{31720464-3D16-4F96-B250-3954FE288CB5}" vid="{336E9F8F-4B4C-40F7-8661-33E6E35CC67C}"/>
    </a:ext>
  </a:extLst>
</a:theme>
</file>

<file path=ppt/theme/theme2.xml><?xml version="1.0" encoding="utf-8"?>
<a:theme xmlns:a="http://schemas.openxmlformats.org/drawingml/2006/main" name="Office Theme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Amkor Brand">
      <a:dk1>
        <a:srgbClr val="464D5A"/>
      </a:dk1>
      <a:lt1>
        <a:sysClr val="window" lastClr="FFFFFF"/>
      </a:lt1>
      <a:dk2>
        <a:srgbClr val="000000"/>
      </a:dk2>
      <a:lt2>
        <a:srgbClr val="EBEBEB"/>
      </a:lt2>
      <a:accent1>
        <a:srgbClr val="0F4B8F"/>
      </a:accent1>
      <a:accent2>
        <a:srgbClr val="02829F"/>
      </a:accent2>
      <a:accent3>
        <a:srgbClr val="7F174B"/>
      </a:accent3>
      <a:accent4>
        <a:srgbClr val="449B8C"/>
      </a:accent4>
      <a:accent5>
        <a:srgbClr val="D98D28"/>
      </a:accent5>
      <a:accent6>
        <a:srgbClr val="4A3E6E"/>
      </a:accent6>
      <a:hlink>
        <a:srgbClr val="D98D28"/>
      </a:hlink>
      <a:folHlink>
        <a:srgbClr val="464D5A"/>
      </a:folHlink>
    </a:clrScheme>
    <a:fontScheme name="Amkor PPT Brand Fonts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25ea1c5-fd77-4cf0-8484-26b5ddc715ea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FB59ADBC0EBF47AA66D88131BDE776" ma:contentTypeVersion="8" ma:contentTypeDescription="Create a new document." ma:contentTypeScope="" ma:versionID="dda0d06c6213a0476b2e78a48ab6e69f">
  <xsd:schema xmlns:xsd="http://www.w3.org/2001/XMLSchema" xmlns:xs="http://www.w3.org/2001/XMLSchema" xmlns:p="http://schemas.microsoft.com/office/2006/metadata/properties" xmlns:ns2="b900d77a-73e6-472a-a6ab-7d20fb72d98d" xmlns:ns3="425ea1c5-fd77-4cf0-8484-26b5ddc715ea" targetNamespace="http://schemas.microsoft.com/office/2006/metadata/properties" ma:root="true" ma:fieldsID="d591a3753d5a43dfefdd44ed938d9f5a" ns2:_="" ns3:_="">
    <xsd:import namespace="b900d77a-73e6-472a-a6ab-7d20fb72d98d"/>
    <xsd:import namespace="425ea1c5-fd77-4cf0-8484-26b5ddc715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0d77a-73e6-472a-a6ab-7d20fb72d9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ea1c5-fd77-4cf0-8484-26b5ddc715e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D001B7-41D7-44FB-8944-40B35D7EDFFB}">
  <ds:schemaRefs>
    <ds:schemaRef ds:uri="http://schemas.openxmlformats.org/package/2006/metadata/core-properties"/>
    <ds:schemaRef ds:uri="425ea1c5-fd77-4cf0-8484-26b5ddc715ea"/>
    <ds:schemaRef ds:uri="b900d77a-73e6-472a-a6ab-7d20fb72d98d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8F6C990-019B-490D-B8C7-FA7374AF6E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00d77a-73e6-472a-a6ab-7d20fb72d98d"/>
    <ds:schemaRef ds:uri="425ea1c5-fd77-4cf0-8484-26b5ddc715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B2B727-B44F-4EF4-B142-6CD736594E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Non Confidential 2026 Presentation Template</Template>
  <TotalTime>1158</TotalTime>
  <Words>472</Words>
  <Application>Microsoft Office PowerPoint</Application>
  <PresentationFormat>Widescreen</PresentationFormat>
  <Paragraphs>107</Paragraphs>
  <Slides>24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ＭＳ Ｐゴシック</vt:lpstr>
      <vt:lpstr>Arial</vt:lpstr>
      <vt:lpstr>Segoe UI Symbol</vt:lpstr>
      <vt:lpstr>Symbol</vt:lpstr>
      <vt:lpstr>Non Confidential Presentation Template-010625</vt:lpstr>
      <vt:lpstr>PowerPoint Presentation</vt:lpstr>
      <vt:lpstr>Presentation Title</vt:lpstr>
      <vt:lpstr>Agentic AI – The Next Breakthrough After GenAI</vt:lpstr>
      <vt:lpstr>Why is there an explosion of AI</vt:lpstr>
      <vt:lpstr>Why is there an explosion of AI</vt:lpstr>
      <vt:lpstr>Why is there an explosion of AI</vt:lpstr>
      <vt:lpstr>Why is GenAI not enough</vt:lpstr>
      <vt:lpstr>The development of GenAI</vt:lpstr>
      <vt:lpstr>The problems of GenAI</vt:lpstr>
      <vt:lpstr>How to solve this problems</vt:lpstr>
      <vt:lpstr>The upgrade from GenAI to Agentic AI</vt:lpstr>
      <vt:lpstr>Agentic AI</vt:lpstr>
      <vt:lpstr>Agentic AI</vt:lpstr>
      <vt:lpstr>Smallville</vt:lpstr>
      <vt:lpstr>Why now ?</vt:lpstr>
      <vt:lpstr>Agentic AI</vt:lpstr>
      <vt:lpstr>Agentic AI</vt:lpstr>
      <vt:lpstr>Agentic AI</vt:lpstr>
      <vt:lpstr>Agentic AI</vt:lpstr>
      <vt:lpstr>Applications &amp; Future of Agentic AI</vt:lpstr>
      <vt:lpstr>Agentic AI Applications</vt:lpstr>
      <vt:lpstr>Agentic AI Future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Hung Letuan</dc:creator>
  <cp:keywords>Non Confidential, Amkor Technology</cp:keywords>
  <cp:lastModifiedBy>Hung Le Tuan</cp:lastModifiedBy>
  <cp:revision>10</cp:revision>
  <dcterms:created xsi:type="dcterms:W3CDTF">2026-02-06T01:11:21Z</dcterms:created>
  <dcterms:modified xsi:type="dcterms:W3CDTF">2026-02-09T18:06:46Z</dcterms:modified>
  <cp:category>Non Confidential 2025 Amkor PPT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0x010100E9FB59ADBC0EBF47AA66D88131BDE776</vt:lpwstr>
  </property>
  <property fmtid="{D5CDD505-2E9C-101B-9397-08002B2CF9AE}" pid="3" name="Order">
    <vt:r8>391700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